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9" r:id="rId2"/>
    <p:sldId id="278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CC"/>
    <a:srgbClr val="FF3399"/>
    <a:srgbClr val="66FF66"/>
    <a:srgbClr val="5466BE"/>
    <a:srgbClr val="E3E72B"/>
    <a:srgbClr val="66CCFF"/>
    <a:srgbClr val="6699FF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1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07D1A-2565-481D-AFB4-D14F1C4BC270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68392-986A-4E50-AEC1-196119B620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1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F693B-6B93-4029-8985-612CA78ABB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615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04F3-A409-4FA8-9921-C48F74B65ED5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2B32C-8919-40BA-9194-C58851291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76200"/>
            <a:ext cx="5562599" cy="21380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bn-BD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5" descr="প্রজাপত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667000"/>
            <a:ext cx="7805057" cy="3984171"/>
          </a:xfrm>
          <a:prstGeom prst="rect">
            <a:avLst/>
          </a:prstGeom>
          <a:ln>
            <a:solidFill>
              <a:srgbClr val="FF66CC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4781668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12241"/>
            <a:ext cx="5486400" cy="769441"/>
          </a:xfrm>
          <a:prstGeom prst="rect">
            <a:avLst/>
          </a:prstGeom>
          <a:solidFill>
            <a:srgbClr val="66FF66"/>
          </a:solidFill>
          <a:ln>
            <a:solidFill>
              <a:srgbClr val="FF3399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শব্দার্থ ও বাক্য গঠন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8588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সূর্যকরে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2896208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সূর্যের আলোতে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un-rising-300x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1828800"/>
            <a:ext cx="2362200" cy="2443877"/>
          </a:xfrm>
          <a:prstGeom prst="rect">
            <a:avLst/>
          </a:prstGeom>
          <a:ln>
            <a:solidFill>
              <a:srgbClr val="FF66CC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715000" y="3164681"/>
            <a:ext cx="3429000" cy="11079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অন্ধকার দূর হয়।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4953000" cy="769441"/>
          </a:xfrm>
          <a:prstGeom prst="rect">
            <a:avLst/>
          </a:prstGeom>
          <a:solidFill>
            <a:srgbClr val="FF66C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চিরতরঙ্গিত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is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371600"/>
            <a:ext cx="7924800" cy="3124200"/>
          </a:xfrm>
          <a:prstGeom prst="rect">
            <a:avLst/>
          </a:prstGeom>
          <a:solidFill>
            <a:srgbClr val="E3E72B"/>
          </a:solidFill>
          <a:ln>
            <a:solidFill>
              <a:srgbClr val="66C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1295400" y="4781876"/>
            <a:ext cx="647700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66C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সর্বদা কল্লোলিত, বহমান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5830669"/>
            <a:ext cx="64770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66CC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সংসার সাগরে সুখ- চিরতরঙ্গিত।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609" y="2249269"/>
            <a:ext cx="1928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কানন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3-40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457200"/>
            <a:ext cx="4495800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10400" y="2058650"/>
            <a:ext cx="213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বাগান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5181600"/>
            <a:ext cx="541020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কাননে ফুল ফুটেছে।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57200" y="1905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ধরা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457200"/>
            <a:ext cx="5562600" cy="480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7086600" y="2133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পৃথিবী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629870"/>
            <a:ext cx="8305800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 হয়ে আবার আসব ধরায়।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0" y="21336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কুসুম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NPony_1372439198_3-t-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533400"/>
            <a:ext cx="2933700" cy="4648200"/>
          </a:xfrm>
          <a:prstGeom prst="rect">
            <a:avLst/>
          </a:prstGeom>
        </p:spPr>
      </p:pic>
      <p:pic>
        <p:nvPicPr>
          <p:cNvPr id="10" name="Picture 9" descr="pot-marigold-calendu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533399"/>
            <a:ext cx="2895600" cy="46482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51813" y="220087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5638800"/>
            <a:ext cx="6442212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66CC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কুসুম পবিত্রতার প্রতীক।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5181600" cy="1107996"/>
          </a:xfrm>
          <a:prstGeom prst="rect">
            <a:avLst/>
          </a:prstGeom>
          <a:solidFill>
            <a:srgbClr val="E3E72B"/>
          </a:solidFill>
          <a:ln>
            <a:solidFill>
              <a:srgbClr val="FF66CC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 বিশ্লেষণ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8330" y="3810000"/>
            <a:ext cx="5410200" cy="2062103"/>
          </a:xfrm>
          <a:prstGeom prst="rect">
            <a:avLst/>
          </a:prstGeom>
          <a:solidFill>
            <a:srgbClr val="6699FF"/>
          </a:solidFill>
          <a:ln>
            <a:solidFill>
              <a:srgbClr val="FF66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মরিতে চাহি না আমি সুন্দর ভুবনে, 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মানবের মাঝে আমি বাঁচিবারে চাই।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সূর্যকরে এই পুষ্পিত কাননে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জীবন্ত হৃদয়-মাঝে যদি স্থান পাই।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d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133600"/>
            <a:ext cx="2819400" cy="3733800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1516082"/>
            <a:ext cx="4495800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ধরায় প্রাণের খেলা চিরতরঙ্গিত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বিরহ মিলন কত হাসি-অশ্রুময়-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মানবের সুখে দুঃখে গা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ঁ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থিয়া সঙ্গীত যদি গো রচিতে পারি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মর আলয়।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is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16082"/>
            <a:ext cx="3733800" cy="3970318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0330" y="1104929"/>
            <a:ext cx="4572000" cy="4524315"/>
          </a:xfrm>
          <a:prstGeom prst="rect">
            <a:avLst/>
          </a:prstGeom>
          <a:solidFill>
            <a:srgbClr val="66CCFF"/>
          </a:solidFill>
          <a:ln>
            <a:solidFill>
              <a:srgbClr val="FF66CC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তোমরা তুলিবে বলে সকাল বিকাল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নব নব সঙ্গীতের কুসুম ফুটাই।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হাসিমুখে নিও ফুল তার পরে হায়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ফেলে দিও ফুল যদি সে ফুল শুকায়।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ot-marigold-calendu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104929"/>
            <a:ext cx="3810000" cy="4524315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5334000" cy="830997"/>
          </a:xfrm>
          <a:prstGeom prst="rect">
            <a:avLst/>
          </a:prstGeom>
          <a:solidFill>
            <a:srgbClr val="66FF66"/>
          </a:solidFill>
          <a:ln>
            <a:solidFill>
              <a:srgbClr val="FF66CC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868031"/>
            <a:ext cx="7924800" cy="2246769"/>
          </a:xfrm>
          <a:prstGeom prst="rect">
            <a:avLst/>
          </a:prstGeom>
          <a:ln>
            <a:solidFill>
              <a:srgbClr val="E3E72B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মৃত্যুও অজ্ঞাত মোর। আজি তার তরে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ক্ষণে ক্ষণে শিহরিয়া কাঁপিতেছি ডরে।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সংসারে বিদায় দিতে, আঁখি ছলছলি 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 আঁকড়ি ধরি আপনার বলি 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 ভুজে। 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461808"/>
            <a:ext cx="792480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33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ক) রবীন্দ্রনাথ ঠাকুরের প্রথম কাব্যগ্রন্থের নাম কী?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খ) পৃথিবীতে কবি অমর আলয় রাচনা করতে চান কেন?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গ) উদ্দীপকটি ‘প্রাণ’ কবিতার সাথে কীভাবে সাদৃশ্যপূর্ণ ব্যাখ্যা করো।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ঘ) “উদ্দীপকের  মূলভাব এবং ‘প্রাণ’ কবিতার মূলভাবের মিল থাকলেও পুরোপুরি এক নয়।” বিশ্লেষণ করো।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0"/>
            <a:ext cx="4495800" cy="1107996"/>
          </a:xfrm>
          <a:prstGeom prst="rect">
            <a:avLst/>
          </a:prstGeom>
          <a:solidFill>
            <a:srgbClr val="E3E72B"/>
          </a:solidFill>
          <a:ln>
            <a:solidFill>
              <a:srgbClr val="FF66CC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মূল্যায়ণ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981200"/>
            <a:ext cx="7467600" cy="4678204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রবীন্দ্রনাথ ঠাকুর কত সালে জন্ম গ্রহণ করেন?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‘কুসুম’ শব্দটির অর্থ কী?   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‘কানন’ শব্দটির অর্থ কী? 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৪। কবি মানব হৃদয়ে কীভাবে ঠাই পেতে চেয়েছেন?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৫। ফুল শুকালে কবি কী করতে বলেছেন?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Process 8"/>
          <p:cNvSpPr/>
          <p:nvPr/>
        </p:nvSpPr>
        <p:spPr>
          <a:xfrm>
            <a:off x="304800" y="1828800"/>
            <a:ext cx="8458200" cy="4648200"/>
          </a:xfrm>
          <a:prstGeom prst="flowChart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কমল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কান্ত রায়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তালুকদার</a:t>
            </a:r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(এম,এ-বি,এড) </a:t>
            </a:r>
            <a:endParaRPr lang="bn-BD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প্রধান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এল,পি,উচ্চ উচ্চ বিদ্যালয়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উপজেলাঃছাতক </a:t>
            </a:r>
            <a:endParaRPr lang="bn-IN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জেলাঃ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সুনাম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গঞ্জ                                    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মোবাইলনং=০১৭১</a:t>
            </a:r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৪৫২৯২৪৯ 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Down Ribbon 12"/>
          <p:cNvSpPr/>
          <p:nvPr/>
        </p:nvSpPr>
        <p:spPr>
          <a:xfrm>
            <a:off x="838200" y="152400"/>
            <a:ext cx="7696200" cy="1143000"/>
          </a:xfrm>
          <a:prstGeom prst="ribb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কমল 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276600"/>
            <a:ext cx="1752600" cy="2057400"/>
          </a:xfrm>
          <a:prstGeom prst="rect">
            <a:avLst/>
          </a:prstGeom>
          <a:ln>
            <a:solidFill>
              <a:srgbClr val="FF66CC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998038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49530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66CC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030450"/>
            <a:ext cx="8382000" cy="1446550"/>
          </a:xfrm>
          <a:prstGeom prst="rect">
            <a:avLst/>
          </a:prstGeom>
          <a:ln>
            <a:solidFill>
              <a:srgbClr val="FF66CC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কবি কীভাবে পৃথিবীতে অমর আলয় রচনা করতে চেয়েছেন?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বাড়ী ১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1" y="1524000"/>
            <a:ext cx="4876800" cy="3200400"/>
          </a:xfrm>
          <a:prstGeom prst="rect">
            <a:avLst/>
          </a:prstGeom>
          <a:ln>
            <a:solidFill>
              <a:srgbClr val="5466BE"/>
            </a:solidFill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55937"/>
            <a:ext cx="25146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3399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799" y="1676400"/>
            <a:ext cx="8458201" cy="4800600"/>
          </a:xfrm>
          <a:prstGeom prst="rect">
            <a:avLst/>
          </a:prstGeom>
          <a:ln>
            <a:solidFill>
              <a:srgbClr val="66FF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905774"/>
            <a:ext cx="8229600" cy="4647426"/>
          </a:xfrm>
          <a:prstGeom prst="rect">
            <a:avLst/>
          </a:prstGeom>
          <a:solidFill>
            <a:schemeClr val="accent3"/>
          </a:solidFill>
          <a:ln>
            <a:solidFill>
              <a:srgbClr val="FF66CC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 নবম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বিষয়-বাংলা প্রথম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সময়ঃ৫০মিনিট </a:t>
            </a:r>
          </a:p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তাং-০৬/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২/১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                        </a:t>
            </a:r>
          </a:p>
          <a:p>
            <a:pPr algn="ctr"/>
            <a:endParaRPr lang="bn-BD" sz="7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5941" y="304800"/>
            <a:ext cx="3490059" cy="923330"/>
          </a:xfrm>
          <a:prstGeom prst="rect">
            <a:avLst/>
          </a:prstGeom>
          <a:solidFill>
            <a:srgbClr val="FFFF66"/>
          </a:solidFill>
          <a:ln>
            <a:solidFill>
              <a:srgbClr val="FF66CC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409" y="1600200"/>
            <a:ext cx="8001000" cy="4955203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১। কবি পরিচিতি  বলতে পারবে।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২। শুদ্ধ উচ্চারণে কবিতাটি পড়তে পারবে।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৩। আজানা শব্দের অর্থ বলতে ও বাক্য তৈরী করতে পারবে।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কবিতাটির মূলভাব বিশ্লেষণ করতে পারবে।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endParaRPr lang="bn-BD" sz="8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235803"/>
            <a:ext cx="3531992" cy="830997"/>
          </a:xfrm>
          <a:prstGeom prst="rect">
            <a:avLst/>
          </a:prstGeom>
          <a:solidFill>
            <a:srgbClr val="FF66CC"/>
          </a:solidFill>
          <a:ln>
            <a:solidFill>
              <a:srgbClr val="FFFF66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5438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CC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নিচের শূণ্য ঘরে সঠিক শব্দটি কী হবে?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3581400" cy="3170099"/>
          </a:xfrm>
          <a:prstGeom prst="rect">
            <a:avLst/>
          </a:prstGeom>
          <a:ln>
            <a:solidFill>
              <a:srgbClr val="5466B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 না থাকলে কাউকে মৃত বলা হয় এবং যার প্রথমে ‘প’ অক্ষরটি আছে।</a:t>
            </a:r>
            <a:r>
              <a:rPr lang="bn-BD" sz="4000" dirty="0" smtClean="0">
                <a:solidFill>
                  <a:srgbClr val="5466B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5466B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33900" y="3285851"/>
            <a:ext cx="723900" cy="703981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13513" y="3124200"/>
            <a:ext cx="2895600" cy="923330"/>
          </a:xfrm>
          <a:prstGeom prst="rect">
            <a:avLst/>
          </a:prstGeom>
          <a:ln>
            <a:solidFill>
              <a:srgbClr val="FF66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5466BE"/>
                </a:solidFill>
                <a:latin typeface="NikoshBAN" pitchFamily="2" charset="0"/>
                <a:cs typeface="NikoshBAN" pitchFamily="2" charset="0"/>
              </a:rPr>
              <a:t>প্রাণ</a:t>
            </a:r>
            <a:endParaRPr lang="en-US" sz="5400" dirty="0">
              <a:solidFill>
                <a:srgbClr val="5466BE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438400"/>
            <a:ext cx="5105400" cy="1569660"/>
          </a:xfrm>
          <a:prstGeom prst="rect">
            <a:avLst/>
          </a:prstGeom>
          <a:ln>
            <a:solidFill>
              <a:srgbClr val="FF66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প্রাণ</a:t>
            </a:r>
            <a:endParaRPr lang="en-US" sz="9600" dirty="0"/>
          </a:p>
        </p:txBody>
      </p:sp>
      <p:sp>
        <p:nvSpPr>
          <p:cNvPr id="5" name="Rectangle 4"/>
          <p:cNvSpPr/>
          <p:nvPr/>
        </p:nvSpPr>
        <p:spPr>
          <a:xfrm>
            <a:off x="3438588" y="4495799"/>
            <a:ext cx="3571812" cy="769441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রবীন্দ্রনাথ ঠাকুর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353704"/>
            <a:ext cx="5105400" cy="830997"/>
          </a:xfrm>
          <a:prstGeom prst="rect">
            <a:avLst/>
          </a:prstGeom>
          <a:solidFill>
            <a:srgbClr val="66FF66"/>
          </a:solidFill>
          <a:ln>
            <a:solidFill>
              <a:srgbClr val="FF3399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u="sng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3387523" cy="58477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ছবিটি কার?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d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143000"/>
            <a:ext cx="2438400" cy="2993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ight Arrow 4"/>
          <p:cNvSpPr/>
          <p:nvPr/>
        </p:nvSpPr>
        <p:spPr>
          <a:xfrm rot="20263645">
            <a:off x="5634473" y="1759765"/>
            <a:ext cx="5353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963543">
            <a:off x="5498375" y="3688794"/>
            <a:ext cx="5395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8950632">
            <a:off x="2377344" y="3517240"/>
            <a:ext cx="4646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2312700">
            <a:off x="2516836" y="1687931"/>
            <a:ext cx="52029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4052316" y="4405884"/>
            <a:ext cx="457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8400" y="990600"/>
            <a:ext cx="2514600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33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৭ই মে ১৮৬১ খ্রিষ্টাব্দ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3200400"/>
            <a:ext cx="2667000" cy="1815882"/>
          </a:xfrm>
          <a:prstGeom prst="rect">
            <a:avLst/>
          </a:prstGeom>
          <a:solidFill>
            <a:srgbClr val="66CCFF"/>
          </a:solidFill>
          <a:ln>
            <a:solidFill>
              <a:srgbClr val="FF66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কাব্যগ্রন্থ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মানসী, সোনার তরী, চিত্রা, কল্পনা, ক্ষনিকা, বলাকা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6999" y="5077361"/>
            <a:ext cx="3124201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66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উপন্যাস</a:t>
            </a: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চোখের বালি, গোরা, নৌকা ডুবি, ঘরে বাইরে, যোগাযোগ, শেষের কবিতা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599" y="3352800"/>
            <a:ext cx="2057401" cy="1815882"/>
          </a:xfrm>
          <a:prstGeom prst="rect">
            <a:avLst/>
          </a:prstGeom>
          <a:solidFill>
            <a:srgbClr val="E3E72B"/>
          </a:solidFill>
          <a:ln>
            <a:solidFill>
              <a:srgbClr val="FF66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নাটক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বিসর্জন, ডাকঘর, রক্তকরবী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990600"/>
            <a:ext cx="2057400" cy="1384995"/>
          </a:xfrm>
          <a:prstGeom prst="rect">
            <a:avLst/>
          </a:prstGeom>
          <a:solidFill>
            <a:srgbClr val="FF66CC"/>
          </a:solidFill>
          <a:ln>
            <a:solidFill>
              <a:srgbClr val="66FF66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মৃত্যু 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৭ই আগস্ট ১৯৪১ খ্রিস্টাব্দ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28600"/>
            <a:ext cx="3657600" cy="1569660"/>
          </a:xfrm>
          <a:prstGeom prst="rect">
            <a:avLst/>
          </a:prstGeom>
          <a:solidFill>
            <a:srgbClr val="66FF66"/>
          </a:solidFill>
          <a:ln>
            <a:solidFill>
              <a:srgbClr val="FF66CC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আদর্শ পাঠ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09800"/>
            <a:ext cx="8534400" cy="4436024"/>
          </a:xfrm>
          <a:prstGeom prst="rect">
            <a:avLst/>
          </a:prstGeom>
          <a:ln>
            <a:solidFill>
              <a:srgbClr val="FF3399"/>
            </a:solidFill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57995"/>
            <a:ext cx="3733800" cy="1446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5748" y="2114551"/>
            <a:ext cx="7877252" cy="44386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431</Words>
  <Application>Microsoft Office PowerPoint</Application>
  <PresentationFormat>On-screen Show (4:3)</PresentationFormat>
  <Paragraphs>90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Jalmachakrakhali Secondary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Purnendu Golder</dc:creator>
  <cp:lastModifiedBy>Komal Kanta</cp:lastModifiedBy>
  <cp:revision>168</cp:revision>
  <dcterms:created xsi:type="dcterms:W3CDTF">2014-07-03T05:01:58Z</dcterms:created>
  <dcterms:modified xsi:type="dcterms:W3CDTF">2016-03-01T15:11:25Z</dcterms:modified>
</cp:coreProperties>
</file>